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7"/>
  </p:notesMasterIdLst>
  <p:sldIdLst>
    <p:sldId id="256" r:id="rId2"/>
    <p:sldId id="283" r:id="rId3"/>
    <p:sldId id="257" r:id="rId4"/>
    <p:sldId id="271" r:id="rId5"/>
    <p:sldId id="272" r:id="rId6"/>
    <p:sldId id="273" r:id="rId7"/>
    <p:sldId id="284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882" autoAdjust="0"/>
  </p:normalViewPr>
  <p:slideViewPr>
    <p:cSldViewPr>
      <p:cViewPr varScale="1">
        <p:scale>
          <a:sx n="88" d="100"/>
          <a:sy n="88" d="100"/>
        </p:scale>
        <p:origin x="143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A286B-45A3-4AE8-BFA9-02487453741C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FEDCF-6FC2-4BC8-993F-0EA73ECBC7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077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современном</a:t>
            </a:r>
            <a:r>
              <a:rPr lang="ru-RU" baseline="0" dirty="0" smtClean="0"/>
              <a:t> этапе развития </a:t>
            </a:r>
            <a:r>
              <a:rPr lang="ru-RU" baseline="0" dirty="0" err="1" smtClean="0"/>
              <a:t>диабетологии</a:t>
            </a:r>
            <a:r>
              <a:rPr lang="ru-RU" baseline="0" dirty="0" smtClean="0"/>
              <a:t> принято использовать именно термин « управление» Сахарным диабетом 2 типа, так как термин «лечение» не отражает комплекс всех мероприятий, необходимых для успешной жизни с таким заболеванием. Данный комплекс включает диетотерапию, физическую активность, обучение и участие пациента и медикаментозная </a:t>
            </a:r>
            <a:r>
              <a:rPr lang="ru-RU" baseline="0" dirty="0" err="1" smtClean="0"/>
              <a:t>таблетированная</a:t>
            </a:r>
            <a:r>
              <a:rPr lang="ru-RU" baseline="0" dirty="0" smtClean="0"/>
              <a:t> или инсулинотерапия.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C023-9B44-4770-94D8-B6C0E524DF9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270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 слайде представлен пример</a:t>
            </a:r>
            <a:r>
              <a:rPr lang="ru-RU" baseline="0" dirty="0" smtClean="0"/>
              <a:t> как должен выглядеть Ваш прием пищи. 25% </a:t>
            </a:r>
            <a:r>
              <a:rPr lang="ru-RU" baseline="0" dirty="0" err="1" smtClean="0"/>
              <a:t>мясо,рыба,курица</a:t>
            </a:r>
            <a:r>
              <a:rPr lang="ru-RU" baseline="0" dirty="0" smtClean="0"/>
              <a:t>, </a:t>
            </a:r>
            <a:r>
              <a:rPr lang="ru-RU" baseline="0" dirty="0" err="1" smtClean="0"/>
              <a:t>бобовые,грибы</a:t>
            </a:r>
            <a:r>
              <a:rPr lang="ru-RU" baseline="0" dirty="0" smtClean="0"/>
              <a:t> 25% медленноусвояемые углеводы (гарнир</a:t>
            </a:r>
            <a:r>
              <a:rPr lang="ru-RU" baseline="0" smtClean="0"/>
              <a:t>),50% овощи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019E1-A263-4E77-8956-DC9A6AEDEA0C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041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Примеры блюд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FEDCF-6FC2-4BC8-993F-0EA73ECBC7BF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767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Пример салата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FEDCF-6FC2-4BC8-993F-0EA73ECBC7BF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8520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Девять десятых нашего счастья основано на здоровье.</a:t>
            </a:r>
            <a:br>
              <a:rPr lang="ru-RU" dirty="0" smtClean="0"/>
            </a:br>
            <a:r>
              <a:rPr lang="ru-RU" dirty="0" smtClean="0"/>
              <a:t>Артур Шопенгауэр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FEDCF-6FC2-4BC8-993F-0EA73ECBC7BF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112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FEDCF-6FC2-4BC8-993F-0EA73ECBC7BF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89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Итак рассмотри общие принципы рационального питания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Ставьте перед собой реальные цели. Составьте план по снижению веса на 6—12 месяцев и придерживайтесь его. Худеть следует медленно, например на 5—10 кг в год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Не покупайте продукты, от которых вы решили отказаться: то, что полезно для вас, полезно и для членов вашей семьи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Не ходите в магазин голодными, чтобы не купить лишних продуктов, которые придется съесть;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Обращайте внимание на энергетическую ценность и состав продуктов, указанный на этикетке;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Выработайте новые привычки делать покупки: предпочтение должно быть отдано низкокалорийным продуктам;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 приготовлении еды необходимо избегать добавления высококалорийных ингредиентов в процессе приготовления (например, жиров и масел). Можно выбрать любой способ приготовления, кроме жарения: тушить, варить, запекать, гриль и т.п.;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FEDCF-6FC2-4BC8-993F-0EA73ECBC7BF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188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Ешьте дробно, через каждые 2-3 часа — всего 5-6 раз в день, небольшими порциями. Это позволит не быть голодным и не переесть в следующий прием пищи, а также равномерно распределить углеводы и избежать выраженного повышения глюкозы в крови после еды. Вместе с тем, если вы привыкли к 3 основным приемам пищи, то специально вводить перекусы не надо;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Пейте достаточное количество жидкости;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Накладывайте еду в посуду меньшего размера, чтобы уменьшить размер порций;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Ограничьте употребление алкоголя. Алкоголь обеспечивает поступление в организм дополнительных ненужных калорий и замещает более необходимые пищевые продукты. Кроме этого, употребление алкоголя пациентами, находящимися на </a:t>
            </a:r>
            <a:r>
              <a:rPr kumimoji="0" 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сахароснижающей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терапии, может привести к гипогликемии, нередко отсроченной.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FEDCF-6FC2-4BC8-993F-0EA73ECBC7BF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782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Как и углеводы, жиры служат для организма источником энергии. Разница лишь в том, что углеводы быстро сгорают, а жиры откладываются «про запас». Они  - энергетический источник долговременного пользования. Жиры обладают низкой теплопроводностью и предохраняют организм от переохлаждения. Кроме того, жиры поставляют в организм жирорастворимые витамины и другие биологически активные вещества.</a:t>
            </a:r>
          </a:p>
          <a:p>
            <a:r>
              <a:rPr lang="ru-RU" sz="120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Классификация жиров.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1)Животного происхождения – насыщенные жиры. 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Жиры  животного происхождения  находятся в следующих продуктах: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-Сливочное масло.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-Мягкие сыры.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-Сметана, сливки.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-Соусы.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-Копченые изделия.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-Внутренние органы животных.(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печень,почки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Основные характеристики животных жиров: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-Повышают содержание холестерина,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триглицеридов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крови;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-Способствуют накоплению жира в мышцах и печени;( а в ПЖК?)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-Повышают калорийность пищи.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019E1-A263-4E77-8956-DC9A6AEDEA0C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872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Как и углеводы, жиры служат для организма источником энергии. Разница лишь в том, что углеводы быстро сгорают, а жиры откладываются «про запас». Они  - энергетический источник долговременного пользования. Жиры обладают низкой теплопроводностью и предохраняют организм от переохлаждения. Кроме того, жиры поставляют в организм жирорастворимые витамины и другие биологически активные вещества.</a:t>
            </a:r>
          </a:p>
          <a:p>
            <a:r>
              <a:rPr lang="ru-RU" sz="120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Классификация жиров.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1)Животного происхождения – насыщенные жиры. 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Жиры  животного происхождения  находятся в следующих продуктах: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-Сливочное масло.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-Мягкие сыры.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-Сметана, сливки.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-Соусы.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-Копченые изделия.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-Внутренние органы животных.(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печень,почки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Основные характеристики животных жиров: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-Повышают содержание холестерина,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триглицеридов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крови;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-Способствуют накоплению жира в мышцах и печени;( а в ПЖК?)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-Повышают калорийность пищи.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019E1-A263-4E77-8956-DC9A6AEDEA0C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922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-Жиры растительного происхождения (ненасыщенные) бывают мононенасыщенные и полиненасыщенные: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Мононенасыщенные жиры  находятся в следующих продуктах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-Оливковое масло.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-Авокадо.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-Орехи и семечки.  </a:t>
            </a:r>
          </a:p>
          <a:p>
            <a:r>
              <a:rPr lang="ru-RU" sz="120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Полиненасыщенные жиры находятся в следующих продуктах: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-Подсолнечное, кукурузное и другие растительные масла,.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-Рыбий жир.</a:t>
            </a:r>
          </a:p>
          <a:p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Основные характеристики растительных жиров: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Препятствуют образованию атеросклероза.( развитию)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Высоко калорийны.</a:t>
            </a:r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019E1-A263-4E77-8956-DC9A6AEDEA0C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416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Белки животного происхождения.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Находятся в следующих продуктах: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-Мясо и его производные (сосиски, сардельки, колбасы).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-Птица;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-Рыба и морепродукты;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-Твердые сорта сыра;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-Яйца;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-Творог.</a:t>
            </a:r>
          </a:p>
          <a:p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Основные характеристики животных белков: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-Являются источником незаменимых аминокислот;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-Содержат  «скрытые» жиры.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019E1-A263-4E77-8956-DC9A6AEDEA0C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85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fontAlgn="t"/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представлены так называемыми «простыми» сахарами: моносахаридами глюкозой и фруктозой и дисахаридами сахарозой, мальтозой, лактозой;</a:t>
            </a:r>
          </a:p>
          <a:p>
            <a:pPr fontAlgn="t"/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моно- и дисахариды быстро всасываются в кровь (начало всасывания в ротовой полости) и повышают уровень глюкозы в крови через 5-10 минут, поэтому их и называют «быстрые» углеводы;</a:t>
            </a:r>
          </a:p>
          <a:p>
            <a:pPr fontAlgn="t"/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глюкоза (виноградный сахар) содержится в винограде, виноградном соке, изюме;</a:t>
            </a:r>
          </a:p>
          <a:p>
            <a:pPr fontAlgn="t"/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фруктоза (фруктовый сахар): фрукты и ягоды, натуральные соки, мед, варенье и джем;.</a:t>
            </a:r>
          </a:p>
          <a:p>
            <a:pPr fontAlgn="t"/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сахароза (тростниковый сахар): </a:t>
            </a:r>
            <a:r>
              <a:rPr lang="ru-RU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сахар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все, что его содержит — кондитерские изделия, сладкие напитки, соки и т.д.;</a:t>
            </a:r>
          </a:p>
          <a:p>
            <a:pPr fontAlgn="t"/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лактоза (молочный сахар): жидкие молочные продукты (молоко, сливки, йогурт и т.п.);</a:t>
            </a:r>
          </a:p>
          <a:p>
            <a:pPr fontAlgn="t"/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мальтоза (солодовый сахар): пиво и квас;</a:t>
            </a:r>
          </a:p>
          <a:p>
            <a:endParaRPr lang="ru-RU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Итак, если у вас сахарный диабет 2-го типа и вы не получаете инсулин перед каждым приемом пищи (режим множественных инъекций, </a:t>
            </a:r>
            <a:r>
              <a:rPr lang="ru-RU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базис-болюсная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инсулинотерапия), подсчет углеводов по так называемой системе «хлебных единиц» для вас не является обязательным. Однако вам следует ограничивать углеводы для предотвращения повышения уровня глюкозы в крови</a:t>
            </a:r>
          </a:p>
          <a:p>
            <a:endParaRPr lang="ru-RU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fontAlgn="t"/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Медленноусвояемые («сложные», «несладкие», «медленные»):</a:t>
            </a:r>
          </a:p>
          <a:p>
            <a:pPr fontAlgn="t"/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единственным представителем является крахмал, который относится к полисахаридам: представляет собой длинную цепочку молекул глюкозы. В кишечнике крахмал расщепляется до молекул глюкозы, которая и всасывается в кровь;</a:t>
            </a:r>
          </a:p>
          <a:p>
            <a:pPr fontAlgn="t"/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крахмал повышает уровень глюкозы в крови через 20-25 минут, поэтому их и называют «медленные» углеводы;</a:t>
            </a:r>
          </a:p>
          <a:p>
            <a:pPr fontAlgn="t"/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крахмал содержится в картофеле, зрелых бобовых (горох, фасоль), кукурузе, хлебе и хлебобулочных изделиях, крупы, макаронных изделиях, а также блюдах, содержащих муку (сырники, например);</a:t>
            </a:r>
          </a:p>
          <a:p>
            <a:pPr fontAlgn="t"/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должны быть основными углеводами в рационе, однако их количество необходимо уменьшить относительно привычного для вас ранее;</a:t>
            </a:r>
          </a:p>
          <a:p>
            <a:pPr fontAlgn="t"/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требуют учета по системе «хлебных единиц», если ваша схема терапии предполагает введение инсулина перед каждым приемом пищи. Одна хлебная единица (ХЕ) равна 10-12 г. углеводов.</a:t>
            </a:r>
          </a:p>
          <a:p>
            <a:pPr fontAlgn="t"/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Медленноусвояемые («сложные», «несладкие», «медленные»):</a:t>
            </a:r>
          </a:p>
          <a:p>
            <a:pPr fontAlgn="t"/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единственным представителем является крахмал, который относится к полисахаридам: представляет собой длинную цепочку молекул глюкозы. В кишечнике крахмал расщепляется до молекул глюкозы, которая и всасывается в кровь;</a:t>
            </a:r>
          </a:p>
          <a:p>
            <a:pPr fontAlgn="t"/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крахмал повышает уровень глюкозы в крови через 20-25 минут, поэтому их и называют «медленные» углеводы;</a:t>
            </a:r>
          </a:p>
          <a:p>
            <a:pPr fontAlgn="t"/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крахмал содержится в картофеле, зрелых бобовых (горох, фасоль), кукурузе, хлебе и хлебобулочных изделиях, крупы, макаронных изделиях, а также блюдах, содержащих муку (сырники, например);</a:t>
            </a:r>
          </a:p>
          <a:p>
            <a:pPr fontAlgn="t"/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должны быть основными углеводами в рационе, однако их количество необходимо уменьшить относительно привычного для вас ранее;</a:t>
            </a:r>
          </a:p>
          <a:p>
            <a:pPr fontAlgn="t"/>
            <a:endParaRPr lang="ru-RU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019E1-A263-4E77-8956-DC9A6AEDEA0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860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D833-D049-42A4-B3B1-1FBD0889F0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3EEF-24E4-4877-A2EB-554BE25A48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66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D833-D049-42A4-B3B1-1FBD0889F0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3EEF-24E4-4877-A2EB-554BE25A48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522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D833-D049-42A4-B3B1-1FBD0889F0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3EEF-24E4-4877-A2EB-554BE25A48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27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D833-D049-42A4-B3B1-1FBD0889F0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3EEF-24E4-4877-A2EB-554BE25A48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527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D833-D049-42A4-B3B1-1FBD0889F0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3EEF-24E4-4877-A2EB-554BE25A48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101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D833-D049-42A4-B3B1-1FBD0889F0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3EEF-24E4-4877-A2EB-554BE25A48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153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D833-D049-42A4-B3B1-1FBD0889F0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3EEF-24E4-4877-A2EB-554BE25A48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794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D833-D049-42A4-B3B1-1FBD0889F0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3EEF-24E4-4877-A2EB-554BE25A48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790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D833-D049-42A4-B3B1-1FBD0889F0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3EEF-24E4-4877-A2EB-554BE25A48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22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D833-D049-42A4-B3B1-1FBD0889F0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3EEF-24E4-4877-A2EB-554BE25A48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95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D833-D049-42A4-B3B1-1FBD0889F0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3EEF-24E4-4877-A2EB-554BE25A48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6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BD833-D049-42A4-B3B1-1FBD0889F0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A3EEF-24E4-4877-A2EB-554BE25A48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953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1%D0%BF%D0%B8%D1%81%D0%BE%D0%BA_%D1%81%D0%B0%D0%BC%D1%8B%D1%85_%D1%82%D1%8F%D0%B6%D1%91%D0%BB%D1%8B%D1%85_%D0%BB%D1%8E%D0%B4%D0%B5%D0%B9_%D0%B2_%D0%BC%D0%B8%D1%80%D0%B5" TargetMode="External"/><Relationship Id="rId3" Type="http://schemas.openxmlformats.org/officeDocument/2006/relationships/hyperlink" Target="https://ru.wikipedia.org/wiki/%D0%9C%D0%B8%D0%BD%D0%BD%D0%BE%D0%BA,_%D0%94%D0%B6%D0%BE%D0%BD_%D0%91%D1%80%D0%B0%D1%83%D1%8D%D1%80" TargetMode="External"/><Relationship Id="rId7" Type="http://schemas.openxmlformats.org/officeDocument/2006/relationships/hyperlink" Target="https://ru.wikipedia.org/wiki/%D0%AF%D0%B3%D0%B5%D1%80,_%D0%9A%D1%8D%D1%80%D0%BE%D0%BB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A1%D0%B0%D1%83%D0%B4%D0%BE%D0%B2%D1%81%D0%BA%D0%B0%D1%8F_%D0%90%D1%80%D0%B0%D0%B2%D0%B8%D1%8F" TargetMode="External"/><Relationship Id="rId5" Type="http://schemas.openxmlformats.org/officeDocument/2006/relationships/hyperlink" Target="https://ru.wikipedia.org/wiki/%D0%A8%D0%B0%D0%B0%D1%80%D0%B8,_%D0%A5%D0%B0%D0%BB%D0%B8%D0%B4_%D0%B8%D0%B1%D0%BD_%D0%9C%D1%83%D1%85%D1%81%D0%B5%D0%BD" TargetMode="External"/><Relationship Id="rId4" Type="http://schemas.openxmlformats.org/officeDocument/2006/relationships/hyperlink" Target="https://ru.wikipedia.org/wiki/%D0%A1%D0%BE%D0%B5%D0%B4%D0%B8%D0%BD%D1%91%D0%BD%D0%BD%D1%8B%D0%B5_%D0%A8%D1%82%D0%B0%D1%82%D1%8B_%D0%90%D0%BC%D0%B5%D1%80%D0%B8%D0%BA%D0%B8" TargetMode="External"/><Relationship Id="rId9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" y="0"/>
            <a:ext cx="121840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1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Правила правильного употребления </a:t>
            </a:r>
            <a:r>
              <a:rPr lang="ru-RU" b="1" dirty="0" smtClean="0">
                <a:solidFill>
                  <a:srgbClr val="FFFF00"/>
                </a:solidFill>
              </a:rPr>
              <a:t>белков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03512" y="2564904"/>
            <a:ext cx="87849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Предпочтение лучше отдать </a:t>
            </a:r>
            <a:r>
              <a:rPr lang="ru-RU" b="1" dirty="0"/>
              <a:t>нежирным сортам мяса </a:t>
            </a:r>
            <a:r>
              <a:rPr lang="ru-RU" dirty="0"/>
              <a:t>– говядина, телятина, кролик;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Перед приготовлением мяса </a:t>
            </a:r>
            <a:r>
              <a:rPr lang="ru-RU" b="1" dirty="0"/>
              <a:t>удаляйте весь видимый жир</a:t>
            </a:r>
            <a:r>
              <a:rPr lang="ru-RU" dirty="0"/>
              <a:t>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Мясо и рыба должны быть в основном </a:t>
            </a:r>
            <a:r>
              <a:rPr lang="ru-RU" b="1" dirty="0"/>
              <a:t>отварное, паровое, тушенное </a:t>
            </a:r>
            <a:r>
              <a:rPr lang="ru-RU" dirty="0"/>
              <a:t>в собственном соку или приготовленные на гриле без добавления масла.;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Максимально ограничьте потребление продуктов, содержащих так называемые «скрытые» жиры - колбас, сосисок, свинины, ливерных продуктов;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Отдавайте предпочтение </a:t>
            </a:r>
            <a:r>
              <a:rPr lang="ru-RU" b="1" dirty="0"/>
              <a:t>индейке и курице</a:t>
            </a:r>
            <a:r>
              <a:rPr lang="ru-RU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Следует готовить птицу </a:t>
            </a:r>
            <a:r>
              <a:rPr lang="ru-RU" b="1" dirty="0"/>
              <a:t>без кожи</a:t>
            </a:r>
            <a:r>
              <a:rPr lang="ru-RU" dirty="0"/>
              <a:t>, потому что в ней содержится максимум жира;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Нежирные сорта сыра </a:t>
            </a:r>
            <a:r>
              <a:rPr lang="ru-RU" dirty="0"/>
              <a:t>– сулугуни, адыгейский, осетинский, брынза, пошехонский, прибалтийские сыры, </a:t>
            </a:r>
            <a:r>
              <a:rPr lang="ru-RU" dirty="0" err="1"/>
              <a:t>ольтермани</a:t>
            </a:r>
            <a:r>
              <a:rPr lang="ru-RU" dirty="0"/>
              <a:t> 17%;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 2-3 яйца в неделю, включая те которые идут в выпечку. Если у вас высокий уровень холестерина в крови, уменьшите потребление яичных желтков.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24034" y="6572272"/>
            <a:ext cx="8643966" cy="285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Черникова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Н.А. Практические аспекты  рационального питания при сахарном диабете . РМЖ № 10, 2009г.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" y="0"/>
            <a:ext cx="121840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762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krupi_iz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1886" y="3857628"/>
            <a:ext cx="3286115" cy="22062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1158" y="142852"/>
            <a:ext cx="8229600" cy="642942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FFFF00"/>
                </a:solidFill>
              </a:rPr>
              <a:t>Углеводы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66844" y="857232"/>
            <a:ext cx="4000528" cy="2714644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</a:rPr>
              <a:t>Быстроусвояемые (простые», «сладкие», «быстрые»)</a:t>
            </a:r>
          </a:p>
          <a:p>
            <a:pPr fontAlgn="t">
              <a:buFont typeface="Arial" pitchFamily="34" charset="0"/>
              <a:buChar char="•"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представлены так называемыми «простыми» сахарами: глюкозой и фруктозой, сахарозой, мальтозой, лактозой;</a:t>
            </a:r>
          </a:p>
          <a:p>
            <a:pPr fontAlgn="t">
              <a:buFont typeface="Arial" pitchFamily="34" charset="0"/>
              <a:buChar char="•"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быстро всасываются в кровь (начало всасывания в ротовой полости) и повышают уровень глюкозы в крови через 5-10 минут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096000" y="857232"/>
            <a:ext cx="4143404" cy="2714644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600" b="1" dirty="0">
                <a:solidFill>
                  <a:schemeClr val="tx1"/>
                </a:solidFill>
              </a:rPr>
              <a:t>Медленноусвояемые («сложные», «несладкие», «медленные»):</a:t>
            </a:r>
          </a:p>
          <a:p>
            <a:pPr fontAlgn="t">
              <a:buFont typeface="Arial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единственным представителем является крахмал. В кишечнике крахмал расщепляется до молекул глюкозы, которая и всасывается в кровь;</a:t>
            </a:r>
          </a:p>
          <a:p>
            <a:pPr fontAlgn="t">
              <a:buFont typeface="Arial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крахмал повышает уровень глюкозы в крови через 20-25 минут, поэтому их и называют «медленные» углеводы</a:t>
            </a:r>
            <a:endParaRPr lang="ru-RU" dirty="0"/>
          </a:p>
        </p:txBody>
      </p:sp>
      <p:pic>
        <p:nvPicPr>
          <p:cNvPr id="8" name="Рисунок 7" descr="ima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52596" y="3786190"/>
            <a:ext cx="1643074" cy="1643074"/>
          </a:xfrm>
          <a:prstGeom prst="rect">
            <a:avLst/>
          </a:prstGeom>
        </p:spPr>
      </p:pic>
      <p:pic>
        <p:nvPicPr>
          <p:cNvPr id="9" name="Рисунок 8" descr="pirozhnye-konfety-klubnika-desert-sladosti-assort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52795" y="3714752"/>
            <a:ext cx="2141547" cy="1500198"/>
          </a:xfrm>
          <a:prstGeom prst="rect">
            <a:avLst/>
          </a:prstGeom>
        </p:spPr>
      </p:pic>
      <p:pic>
        <p:nvPicPr>
          <p:cNvPr id="10" name="Рисунок 9" descr="1548_prodazha_svezhevyzhatyh_soko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81357" y="5143512"/>
            <a:ext cx="1861739" cy="1324938"/>
          </a:xfrm>
          <a:prstGeom prst="rect">
            <a:avLst/>
          </a:prstGeom>
        </p:spPr>
      </p:pic>
      <p:pic>
        <p:nvPicPr>
          <p:cNvPr id="12" name="Рисунок 11" descr="Food_Drinks_Beer_time_034383_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1" y="5214951"/>
            <a:ext cx="1928825" cy="1428759"/>
          </a:xfrm>
          <a:prstGeom prst="rect">
            <a:avLst/>
          </a:prstGeom>
        </p:spPr>
      </p:pic>
      <p:pic>
        <p:nvPicPr>
          <p:cNvPr id="13" name="Рисунок 12" descr="krendelya-kolosya-hleb-eda-n17t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53125" y="3643315"/>
            <a:ext cx="2323703" cy="1550513"/>
          </a:xfrm>
          <a:prstGeom prst="rect">
            <a:avLst/>
          </a:prstGeom>
        </p:spPr>
      </p:pic>
      <p:pic>
        <p:nvPicPr>
          <p:cNvPr id="14" name="Рисунок 13" descr="shutterstock_9374456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953124" y="4929198"/>
            <a:ext cx="2237952" cy="149271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024034" y="6572272"/>
            <a:ext cx="8643966" cy="285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Черникова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Н.А. Практические аспекты  рационального питания при сахарном диабете . РМЖ № 10, 2009г.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" y="0"/>
            <a:ext cx="121840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39784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FF00"/>
                </a:solidFill>
              </a:rPr>
              <a:t>Пример количества пищи на Вашей тарелке </a:t>
            </a:r>
          </a:p>
        </p:txBody>
      </p:sp>
      <p:pic>
        <p:nvPicPr>
          <p:cNvPr id="4" name="Содержимое 3" descr="image_1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44655" y="1600201"/>
            <a:ext cx="5502691" cy="4525963"/>
          </a:xfrm>
        </p:spPr>
      </p:pic>
      <p:sp>
        <p:nvSpPr>
          <p:cNvPr id="5" name="Прямоугольник 4"/>
          <p:cNvSpPr/>
          <p:nvPr/>
        </p:nvSpPr>
        <p:spPr>
          <a:xfrm>
            <a:off x="2024034" y="6572272"/>
            <a:ext cx="8643966" cy="285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Черникова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Н.А. Практические аспекты  рационального питания при сахарном диабете . РМЖ № 10, 2009г.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" y="0"/>
            <a:ext cx="121840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ecept-grechanikov-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52185" y="394023"/>
            <a:ext cx="2533469" cy="16868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1023155"/>
            <a:ext cx="6552728" cy="428604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FFFF00"/>
                </a:solidFill>
              </a:rPr>
              <a:t>Гречаники</a:t>
            </a:r>
            <a:r>
              <a:rPr lang="ru-RU" b="1" dirty="0" smtClean="0">
                <a:solidFill>
                  <a:srgbClr val="FFFF00"/>
                </a:solidFill>
              </a:rPr>
              <a:t> с курицей и грибами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85792" y="1971418"/>
            <a:ext cx="8572560" cy="4668839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ru-RU" sz="1500" b="1" dirty="0">
                <a:solidFill>
                  <a:schemeClr val="tx2">
                    <a:lumMod val="50000"/>
                  </a:schemeClr>
                </a:solidFill>
              </a:rPr>
              <a:t>Ингредиенты</a:t>
            </a:r>
            <a:r>
              <a:rPr lang="ru-RU" sz="1500" dirty="0">
                <a:solidFill>
                  <a:schemeClr val="tx2">
                    <a:lumMod val="50000"/>
                  </a:schemeClr>
                </a:solidFill>
              </a:rPr>
              <a:t> на 12 </a:t>
            </a:r>
            <a:r>
              <a:rPr lang="ru-RU" sz="1500" dirty="0" err="1">
                <a:solidFill>
                  <a:schemeClr val="tx2">
                    <a:lumMod val="50000"/>
                  </a:schemeClr>
                </a:solidFill>
              </a:rPr>
              <a:t>гречаников</a:t>
            </a:r>
            <a:r>
              <a:rPr lang="ru-RU" sz="1500" dirty="0">
                <a:solidFill>
                  <a:schemeClr val="tx2">
                    <a:lumMod val="50000"/>
                  </a:schemeClr>
                </a:solidFill>
              </a:rPr>
              <a:t>:   </a:t>
            </a:r>
          </a:p>
          <a:p>
            <a:pPr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ru-RU" sz="1500" dirty="0">
                <a:solidFill>
                  <a:schemeClr val="tx2">
                    <a:lumMod val="50000"/>
                  </a:schemeClr>
                </a:solidFill>
              </a:rPr>
              <a:t>гречневая крупа – 100 г; </a:t>
            </a:r>
          </a:p>
          <a:p>
            <a:pPr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ru-RU" sz="1500" dirty="0">
                <a:solidFill>
                  <a:schemeClr val="tx2">
                    <a:lumMod val="50000"/>
                  </a:schemeClr>
                </a:solidFill>
              </a:rPr>
              <a:t>куриное филе – 300 г; </a:t>
            </a:r>
          </a:p>
          <a:p>
            <a:pPr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ru-RU" sz="1500" dirty="0">
                <a:solidFill>
                  <a:schemeClr val="tx2">
                    <a:lumMod val="50000"/>
                  </a:schemeClr>
                </a:solidFill>
              </a:rPr>
              <a:t>шампиньоны – 125 г; </a:t>
            </a:r>
          </a:p>
          <a:p>
            <a:pPr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ru-RU" sz="1500" dirty="0">
                <a:solidFill>
                  <a:schemeClr val="tx2">
                    <a:lumMod val="50000"/>
                  </a:schemeClr>
                </a:solidFill>
              </a:rPr>
              <a:t>репчатый лук – 100 г или 1 небольшая луковица; </a:t>
            </a:r>
          </a:p>
          <a:p>
            <a:pPr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ru-RU" sz="1500" dirty="0">
                <a:solidFill>
                  <a:schemeClr val="tx2">
                    <a:lumMod val="50000"/>
                  </a:schemeClr>
                </a:solidFill>
              </a:rPr>
              <a:t>яйцо категории С0 – 1 </a:t>
            </a:r>
            <a:r>
              <a:rPr lang="ru-RU" sz="1500" dirty="0" err="1">
                <a:solidFill>
                  <a:schemeClr val="tx2">
                    <a:lumMod val="50000"/>
                  </a:schemeClr>
                </a:solidFill>
              </a:rPr>
              <a:t>шт</a:t>
            </a:r>
            <a:r>
              <a:rPr lang="ru-RU" sz="1500" dirty="0">
                <a:solidFill>
                  <a:schemeClr val="tx2">
                    <a:lumMod val="50000"/>
                  </a:schemeClr>
                </a:solidFill>
              </a:rPr>
              <a:t>; петрушка – 10 г; чеснок – 1 зубчик; растительное масло для жарки – 2 ст.л.; соль, черный перец – по вкусу.  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1500" b="1" dirty="0">
                <a:solidFill>
                  <a:schemeClr val="tx2">
                    <a:lumMod val="50000"/>
                  </a:schemeClr>
                </a:solidFill>
              </a:rPr>
              <a:t>Приготовление</a:t>
            </a:r>
            <a:r>
              <a:rPr lang="ru-RU" sz="1500" dirty="0">
                <a:solidFill>
                  <a:schemeClr val="tx2">
                    <a:lumMod val="50000"/>
                  </a:schemeClr>
                </a:solidFill>
              </a:rPr>
              <a:t>:   </a:t>
            </a: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r>
              <a:rPr lang="ru-RU" sz="1500" dirty="0">
                <a:solidFill>
                  <a:schemeClr val="tx2">
                    <a:lumMod val="50000"/>
                  </a:schemeClr>
                </a:solidFill>
              </a:rPr>
              <a:t>Гречневую крупу отвариваем до готовности и отставляем в сторону, чтобы она остудилась. </a:t>
            </a: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r>
              <a:rPr lang="ru-RU" sz="1500" dirty="0">
                <a:solidFill>
                  <a:schemeClr val="tx2">
                    <a:lumMod val="50000"/>
                  </a:schemeClr>
                </a:solidFill>
              </a:rPr>
              <a:t>Куриное филе прокручиваем с луком и чесноком в мясорубке. </a:t>
            </a: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r>
              <a:rPr lang="ru-RU" sz="1500" dirty="0">
                <a:solidFill>
                  <a:schemeClr val="tx2">
                    <a:lumMod val="50000"/>
                  </a:schemeClr>
                </a:solidFill>
              </a:rPr>
              <a:t>Шампиньоны чистим, измельчаем и обжариваем на среднем огне на небольшом количестве масла до испарения лишней жидкости.</a:t>
            </a: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r>
              <a:rPr lang="ru-RU" sz="1500" dirty="0">
                <a:solidFill>
                  <a:schemeClr val="tx2">
                    <a:lumMod val="50000"/>
                  </a:schemeClr>
                </a:solidFill>
              </a:rPr>
              <a:t>Смешиваем все ингредиенты, добавляем в фарш яйцо, измельченную петрушку, соль, перец и тщательно перемешиваем. </a:t>
            </a: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r>
              <a:rPr lang="ru-RU" sz="1500" dirty="0">
                <a:solidFill>
                  <a:schemeClr val="tx2">
                    <a:lumMod val="50000"/>
                  </a:schemeClr>
                </a:solidFill>
              </a:rPr>
              <a:t>Формируем мокрыми руками 12 котлеток любой формы и выкладываем в смазанную маслом форму, оставляем в предварительно разогретой до 180 градусов духовке минут на 10 – 15 минут.</a:t>
            </a: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r>
              <a:rPr lang="ru-RU" sz="1500" dirty="0">
                <a:solidFill>
                  <a:schemeClr val="tx2">
                    <a:lumMod val="50000"/>
                  </a:schemeClr>
                </a:solidFill>
              </a:rPr>
              <a:t>В одном </a:t>
            </a:r>
            <a:r>
              <a:rPr lang="ru-RU" sz="1500" dirty="0" err="1">
                <a:solidFill>
                  <a:schemeClr val="tx2">
                    <a:lumMod val="50000"/>
                  </a:schemeClr>
                </a:solidFill>
              </a:rPr>
              <a:t>гречанике</a:t>
            </a:r>
            <a:r>
              <a:rPr lang="ru-RU" sz="1500" dirty="0">
                <a:solidFill>
                  <a:schemeClr val="tx2">
                    <a:lumMod val="50000"/>
                  </a:schemeClr>
                </a:solidFill>
              </a:rPr>
              <a:t> (весом около 65 – 70 г): 90 ккал, белки – 7,9 г, жиры – 3,3 г, углеводы – 7,6 г (в том числе клетчатка – 1,1 г).</a:t>
            </a:r>
            <a:br>
              <a:rPr lang="ru-RU" sz="15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500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1500" dirty="0">
                <a:solidFill>
                  <a:schemeClr val="tx2">
                    <a:lumMod val="50000"/>
                  </a:schemeClr>
                </a:solidFill>
              </a:rPr>
            </a:br>
            <a:endParaRPr lang="ru-RU" sz="15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63752" y="6543890"/>
            <a:ext cx="7143800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https://rule15s.com/diapit/salat-s-kuritsey-yablokom-seldereyem-i-gretskimi-orekhami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" y="0"/>
            <a:ext cx="121840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5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520" y="519125"/>
            <a:ext cx="5904656" cy="93978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Салат с курицей, яблоками и сельдереем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31504" y="2072468"/>
            <a:ext cx="8429684" cy="435771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Ингредиенты: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 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запеченное куриное мясо — 200 г (можно заменить на отварное);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черешковый сельдерей — 2 шт. (около 100 г);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яблоко — 1 шт. (около 200 г без сердцевины);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грецкие орехи — 50 г;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сметана 10% жирности — 100 г (можно заменить на йогурт);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соль, молотый черный перец — по вкусу.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 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Приготовление: 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Для приготовления заправки смешиваем сметану с солью и перцем.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Грецкие орехи подсушиваем слегка на сковороде и нарезаем ножом либо прокатываем скалкой. Куриное филе нарезаем небольшими кусочками.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Сельдерей очищаем от грубых волокон: можно воспользоваться картофелечисткой и просто счистить тонкий верхний слой. Если используем молодые стебли, находящие внутри пучка, они в чистке не нуждаются.  Нарезаем сельдерей полукольцами толщиной не более 0,5 см. Яблоко очищаем от семян и нарезаем небольшими кубиками. К яблоку приступаем в последнюю очередь, либо сбрызгиваем лимонным соком, чтобы оно не потемнело, пока мы подготавливаем остальные ингредиенты.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Смешиваем все ингредиенты в емкости для салата, заправляем сметаной и даем постоять минут 15.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24200" y="6500810"/>
            <a:ext cx="7143800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https://rule15s.com/diapit/salat-s-kuritsey-yablokom-seldereyem-i-gretskimi-orekhami</a:t>
            </a:r>
          </a:p>
        </p:txBody>
      </p:sp>
      <p:pic>
        <p:nvPicPr>
          <p:cNvPr id="5" name="Рисунок 4" descr="ca7890e603510639befc0ba0453d36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12224" y="744531"/>
            <a:ext cx="2214546" cy="14287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" y="0"/>
            <a:ext cx="121840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3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СПАСИБО ЗА ВНИМАНИЕ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359696" y="2780928"/>
            <a:ext cx="83529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/>
              <a:t>Здоровье гораздо более зависит от наших привычек и питания, чем от врачебного искусства</a:t>
            </a:r>
            <a:r>
              <a:rPr lang="ru-RU" sz="2800" i="1" dirty="0" smtClean="0"/>
              <a:t>.</a:t>
            </a:r>
          </a:p>
          <a:p>
            <a:r>
              <a:rPr lang="ru-RU" sz="2800" i="1" dirty="0"/>
              <a:t/>
            </a:r>
            <a:br>
              <a:rPr lang="ru-RU" sz="2800" i="1" dirty="0"/>
            </a:br>
            <a:r>
              <a:rPr lang="ru-RU" sz="2800" i="1" dirty="0"/>
              <a:t>Джон </a:t>
            </a:r>
            <a:r>
              <a:rPr lang="ru-RU" sz="2800" i="1" dirty="0" err="1"/>
              <a:t>Леббок</a:t>
            </a:r>
            <a:endParaRPr lang="ru-RU" sz="2800" i="1" dirty="0"/>
          </a:p>
        </p:txBody>
      </p:sp>
      <p:pic>
        <p:nvPicPr>
          <p:cNvPr id="1026" name="Picture 2" descr="http://www.epwr.ru/quotauthor/289/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19" y="2348880"/>
            <a:ext cx="1979985" cy="256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23392" y="5225385"/>
            <a:ext cx="23762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Джон </a:t>
            </a:r>
            <a:r>
              <a:rPr lang="ru-RU" sz="1200" dirty="0" err="1"/>
              <a:t>Леббок</a:t>
            </a:r>
            <a:r>
              <a:rPr lang="ru-RU" sz="1200" dirty="0"/>
              <a:t> </a:t>
            </a:r>
            <a:endParaRPr lang="ru-RU" sz="1200" dirty="0" smtClean="0"/>
          </a:p>
          <a:p>
            <a:r>
              <a:rPr lang="ru-RU" sz="1200" dirty="0" smtClean="0"/>
              <a:t>британский </a:t>
            </a:r>
            <a:r>
              <a:rPr lang="ru-RU" sz="1200" dirty="0"/>
              <a:t>энциклопедист, археолог, биолог, писатель </a:t>
            </a:r>
            <a:endParaRPr lang="ru-RU" sz="1200" dirty="0" smtClean="0"/>
          </a:p>
          <a:p>
            <a:r>
              <a:rPr lang="ru-RU" sz="1200" dirty="0" smtClean="0"/>
              <a:t>(</a:t>
            </a:r>
            <a:r>
              <a:rPr lang="ru-RU" sz="1200" dirty="0"/>
              <a:t>1834 -1913) 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" y="0"/>
            <a:ext cx="12177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946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" y="0"/>
            <a:ext cx="12177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1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4294967295"/>
          </p:nvPr>
        </p:nvSpPr>
        <p:spPr>
          <a:xfrm>
            <a:off x="0" y="214313"/>
            <a:ext cx="6418263" cy="9398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3200" b="1" dirty="0">
                <a:solidFill>
                  <a:srgbClr val="FFFF00"/>
                </a:solidFill>
              </a:rPr>
              <a:t>ВСЕ ВОЗМОЖНО!</a:t>
            </a:r>
            <a:br>
              <a:rPr lang="ru-RU" sz="3200" b="1" dirty="0">
                <a:solidFill>
                  <a:srgbClr val="FFFF00"/>
                </a:solidFill>
              </a:rPr>
            </a:br>
            <a:endParaRPr lang="ru-RU" sz="3200" b="1" dirty="0">
              <a:solidFill>
                <a:srgbClr val="FFFF00"/>
              </a:solidFill>
            </a:endParaRPr>
          </a:p>
        </p:txBody>
      </p:sp>
      <p:graphicFrame>
        <p:nvGraphicFramePr>
          <p:cNvPr id="7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5534513"/>
              </p:ext>
            </p:extLst>
          </p:nvPr>
        </p:nvGraphicFramePr>
        <p:xfrm>
          <a:off x="1855624" y="1283571"/>
          <a:ext cx="8424935" cy="478536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203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0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6835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3617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ФИО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Страна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Пол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Рост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Вес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ИМТ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Достижение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9507">
                <a:tc>
                  <a:txBody>
                    <a:bodyPr/>
                    <a:lstStyle/>
                    <a:p>
                      <a:r>
                        <a:rPr lang="ru-RU" sz="1800" u="none" strike="noStrike" dirty="0" err="1">
                          <a:hlinkClick r:id="rId3" tooltip="Миннок, Джон Брауэр"/>
                        </a:rPr>
                        <a:t>Миннок</a:t>
                      </a:r>
                      <a:r>
                        <a:rPr lang="ru-RU" sz="1800" u="none" strike="noStrike" dirty="0">
                          <a:hlinkClick r:id="rId3" tooltip="Миннок, Джон Брауэр"/>
                        </a:rPr>
                        <a:t>, Джон </a:t>
                      </a:r>
                      <a:r>
                        <a:rPr lang="ru-RU" sz="1800" u="none" strike="noStrike" dirty="0" smtClean="0">
                          <a:hlinkClick r:id="rId3" tooltip="Миннок, Джон Брауэр"/>
                        </a:rPr>
                        <a:t>Брауэр</a:t>
                      </a:r>
                      <a:endParaRPr lang="ru-RU" sz="180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u="none" dirty="0"/>
                        <a:t> </a:t>
                      </a:r>
                      <a:r>
                        <a:rPr lang="ru-RU" sz="1800" u="none" strike="noStrike" dirty="0">
                          <a:hlinkClick r:id="rId4" tooltip="Соединённые Штаты Америки"/>
                        </a:rPr>
                        <a:t>США</a:t>
                      </a:r>
                      <a:endParaRPr lang="ru-RU" sz="180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u="none" dirty="0"/>
                        <a:t>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u="none" dirty="0"/>
                        <a:t>1,85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u="none" dirty="0"/>
                        <a:t>635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u="none" dirty="0"/>
                        <a:t>186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u="none" dirty="0"/>
                        <a:t>Обладатель абсолютного официально зарегистрированного рекорда по сброшенному весу — 419 </a:t>
                      </a:r>
                      <a:r>
                        <a:rPr lang="ru-RU" sz="1800" u="none" dirty="0" smtClean="0"/>
                        <a:t>кг.</a:t>
                      </a:r>
                      <a:endParaRPr lang="ru-RU" sz="1800" u="non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2192">
                <a:tc>
                  <a:txBody>
                    <a:bodyPr/>
                    <a:lstStyle/>
                    <a:p>
                      <a:r>
                        <a:rPr lang="ru-RU" sz="1800" u="none" strike="noStrike" dirty="0" err="1">
                          <a:hlinkClick r:id="rId5" tooltip="Шаари, Халид ибн Мухсен"/>
                        </a:rPr>
                        <a:t>Шаари</a:t>
                      </a:r>
                      <a:r>
                        <a:rPr lang="ru-RU" sz="1800" u="none" strike="noStrike" dirty="0">
                          <a:hlinkClick r:id="rId5" tooltip="Шаари, Халид ибн Мухсен"/>
                        </a:rPr>
                        <a:t>, </a:t>
                      </a:r>
                      <a:r>
                        <a:rPr lang="ru-RU" sz="1800" u="none" strike="noStrike" dirty="0" err="1">
                          <a:hlinkClick r:id="rId5" tooltip="Шаари, Халид ибн Мухсен"/>
                        </a:rPr>
                        <a:t>Халид</a:t>
                      </a:r>
                      <a:r>
                        <a:rPr lang="ru-RU" sz="1800" u="none" strike="noStrike" dirty="0">
                          <a:hlinkClick r:id="rId5" tooltip="Шаари, Халид ибн Мухсен"/>
                        </a:rPr>
                        <a:t> ибн </a:t>
                      </a:r>
                      <a:r>
                        <a:rPr lang="ru-RU" sz="1800" u="none" strike="noStrike" dirty="0" err="1" smtClean="0">
                          <a:hlinkClick r:id="rId5" tooltip="Шаари, Халид ибн Мухсен"/>
                        </a:rPr>
                        <a:t>Мухсен</a:t>
                      </a:r>
                      <a:endParaRPr lang="ru-RU" sz="180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u="none" dirty="0"/>
                        <a:t> </a:t>
                      </a:r>
                      <a:r>
                        <a:rPr lang="ru-RU" sz="1800" u="none" strike="noStrike" dirty="0">
                          <a:hlinkClick r:id="rId6" tooltip="Саудовская Аравия"/>
                        </a:rPr>
                        <a:t>Саудовская Аравия</a:t>
                      </a:r>
                      <a:endParaRPr lang="ru-RU" sz="180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u="none"/>
                        <a:t>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u="none"/>
                        <a:t>1,73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u="none"/>
                        <a:t>610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u="none" dirty="0"/>
                        <a:t>204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u="none" dirty="0"/>
                        <a:t>В ноябре 2013 года сбросил 150 кг, после того как был </a:t>
                      </a:r>
                      <a:r>
                        <a:rPr lang="ru-RU" sz="1800" u="none" dirty="0" smtClean="0"/>
                        <a:t>госпитализирован</a:t>
                      </a:r>
                      <a:endParaRPr lang="ru-RU" sz="1800" u="non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96823">
                <a:tc>
                  <a:txBody>
                    <a:bodyPr/>
                    <a:lstStyle/>
                    <a:p>
                      <a:r>
                        <a:rPr lang="ru-RU" sz="1800" u="none" strike="noStrike">
                          <a:hlinkClick r:id="rId7" tooltip="Ягер, Кэрол"/>
                        </a:rPr>
                        <a:t>Ягер, Кэрол</a:t>
                      </a:r>
                      <a:r>
                        <a:rPr lang="ru-RU" sz="1800" u="none" strike="noStrike" baseline="30000">
                          <a:hlinkClick r:id="rId8"/>
                        </a:rPr>
                        <a:t>[8]</a:t>
                      </a:r>
                      <a:endParaRPr lang="ru-RU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/>
                        <a:t> </a:t>
                      </a:r>
                      <a:r>
                        <a:rPr lang="ru-RU" sz="1800" u="none" strike="noStrike">
                          <a:hlinkClick r:id="rId4" tooltip="Соединённые Штаты Америки"/>
                        </a:rPr>
                        <a:t>США</a:t>
                      </a:r>
                      <a:endParaRPr lang="ru-RU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/>
                        <a:t>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1,70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545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18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/>
                        <a:t>Максимальный вес 727 кг не подтверждён. Зарегистрирован сброс 236 кг в течение трёх месяцев без хирургического вмешательства (5000 кДж / 1200 ккал в день).</a:t>
                      </a:r>
                      <a:endParaRPr lang="ru-RU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855623" y="6198412"/>
            <a:ext cx="8572560" cy="71438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r">
              <a:defRPr/>
            </a:pPr>
            <a:r>
              <a:rPr lang="ru-RU" sz="14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Список самых тяжёлых людей в </a:t>
            </a:r>
            <a:r>
              <a:rPr lang="ru-RU" sz="1400" kern="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мире.Статья</a:t>
            </a:r>
            <a:r>
              <a:rPr lang="ru-RU" sz="14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 </a:t>
            </a:r>
            <a:r>
              <a:rPr lang="ru-RU" sz="1400" kern="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Википедия</a:t>
            </a:r>
            <a:r>
              <a:rPr lang="ru-RU" sz="12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. </a:t>
            </a:r>
            <a:r>
              <a:rPr lang="en-US" sz="105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hlinkClick r:id="rId8"/>
              </a:rPr>
              <a:t>https://ru.wikipedia.org/wiki/%D0%A1%D0%BF%D0%B8%D1%81%D0%BE%D0%BA_%D1%81%D0%B0%D0%BC%D1%8B%D1%85_%D1%82%D1%8F%D0%B6%D1%91%D0%BB%D1%8B%D1%85_%D0%BB%D1%8E%D0%B4%D0%B5%D0%B9_%D0%B2_%D0%BC%D0%B8%D1%80%D0%B5</a:t>
            </a:r>
            <a:endParaRPr lang="ru-RU" sz="1050" kern="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  <a:p>
            <a:pPr algn="r">
              <a:defRPr/>
            </a:pPr>
            <a:endParaRPr lang="ru-RU" sz="1200" kern="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" y="-15352"/>
            <a:ext cx="121840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05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3322" y="1700809"/>
            <a:ext cx="8568952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/>
              <a:t>Ставьте перед собой </a:t>
            </a:r>
            <a:r>
              <a:rPr lang="ru-RU" b="1" dirty="0"/>
              <a:t>реальные цели</a:t>
            </a:r>
            <a:r>
              <a:rPr lang="ru-RU" dirty="0"/>
              <a:t>. Составьте план по снижению веса на 6—12 месяцев и придерживайтесь его. Худеть следует медленно, например на 5—10 кг в год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/>
              <a:t>Не покупайте </a:t>
            </a:r>
            <a:r>
              <a:rPr lang="ru-RU" b="1" dirty="0"/>
              <a:t>продукты</a:t>
            </a:r>
            <a:r>
              <a:rPr lang="ru-RU" dirty="0"/>
              <a:t>, от которых вы решили </a:t>
            </a:r>
            <a:r>
              <a:rPr lang="ru-RU" b="1" dirty="0"/>
              <a:t>отказаться</a:t>
            </a:r>
            <a:r>
              <a:rPr lang="ru-RU" dirty="0"/>
              <a:t>: то, что полезно для вас, полезно и </a:t>
            </a:r>
            <a:r>
              <a:rPr lang="ru-RU" b="1" dirty="0"/>
              <a:t>для членов вашей семьи</a:t>
            </a:r>
            <a:r>
              <a:rPr lang="ru-RU" dirty="0"/>
              <a:t>;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/>
              <a:t>Не ходите в магазин голодными, чтобы </a:t>
            </a:r>
            <a:r>
              <a:rPr lang="ru-RU" b="1" dirty="0"/>
              <a:t>не купить лишних продуктов</a:t>
            </a:r>
            <a:r>
              <a:rPr lang="ru-RU" dirty="0"/>
              <a:t>, которые придется съесть;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/>
              <a:t>Обращайте внимание на энергетическую ценность и состав продуктов, указанный </a:t>
            </a:r>
            <a:r>
              <a:rPr lang="ru-RU" b="1" dirty="0"/>
              <a:t>на этикетке</a:t>
            </a:r>
            <a:r>
              <a:rPr lang="ru-RU" dirty="0"/>
              <a:t>;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/>
              <a:t>Выработайте новые привычки делать покупки: предпочтение должно быть отдано </a:t>
            </a:r>
            <a:r>
              <a:rPr lang="ru-RU" b="1" dirty="0"/>
              <a:t>низкокалорийным продуктам</a:t>
            </a:r>
            <a:r>
              <a:rPr lang="ru-RU" dirty="0"/>
              <a:t>;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/>
              <a:t>При приготовлении еды необходимо избегать добавления высококалорийных ингредиентов в процессе приготовления (например, жиров и масел). Можно выбрать любой способ приготовления, кроме жарения: </a:t>
            </a:r>
            <a:r>
              <a:rPr lang="ru-RU" b="1" dirty="0"/>
              <a:t>тушить, варить, запекать, гриль</a:t>
            </a:r>
            <a:r>
              <a:rPr lang="ru-RU" dirty="0"/>
              <a:t> и т.п.;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351584" y="404664"/>
            <a:ext cx="7572428" cy="500042"/>
          </a:xfrm>
          <a:prstGeom prst="roundRect">
            <a:avLst/>
          </a:prstGeom>
          <a:solidFill>
            <a:srgbClr val="FFFF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Общие принципы и практические советы (1/2)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24034" y="6572272"/>
            <a:ext cx="8643966" cy="285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Черникова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Н.А. Практические аспекты  рационального питания при сахарном диабете . РМЖ № 10, 2009г.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" y="0"/>
            <a:ext cx="121840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80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3322" y="1700809"/>
            <a:ext cx="8568952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/>
              <a:t>Ешьте дробно, через каждые 2-3 часа — всего 5-6 раз в день, </a:t>
            </a:r>
            <a:r>
              <a:rPr lang="ru-RU" b="1" dirty="0"/>
              <a:t>небольшими порциями</a:t>
            </a:r>
            <a:r>
              <a:rPr lang="ru-RU" dirty="0"/>
              <a:t>. Это позволит не быть голодным и не переесть в следующий прием пищи, а также равномерно распределить углеводы и избежать выраженного повышения глюкозы в крови после еды. Вместе с тем, если вы привыкли к 3 основным приемам пищи, то специально вводить перекусы не надо;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b="1" dirty="0"/>
              <a:t>Пейте</a:t>
            </a:r>
            <a:r>
              <a:rPr lang="ru-RU" dirty="0"/>
              <a:t> достаточное количество жидкости;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/>
              <a:t>Накладывайте еду в посуду меньшего размера, чтобы уменьшить размер порций;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b="1" dirty="0"/>
              <a:t>Ограничьте употребление алкоголя</a:t>
            </a:r>
            <a:r>
              <a:rPr lang="ru-RU" dirty="0"/>
              <a:t>. Алкоголь обеспечивает поступление в организм дополнительных ненужных калорий и замещает более необходимые пищевые продукты. Кроме этого, употребление алкоголя пациентами, находящимися на </a:t>
            </a:r>
            <a:r>
              <a:rPr lang="ru-RU" dirty="0" err="1"/>
              <a:t>сахароснижающей</a:t>
            </a:r>
            <a:r>
              <a:rPr lang="ru-RU" dirty="0"/>
              <a:t> терапии, может привести к гипогликемии, нередко отсроченной.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351584" y="404664"/>
            <a:ext cx="7572428" cy="500042"/>
          </a:xfrm>
          <a:prstGeom prst="roundRect">
            <a:avLst/>
          </a:prstGeom>
          <a:solidFill>
            <a:srgbClr val="FFFF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Общие принципы и практические советы (2/2)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24034" y="6572272"/>
            <a:ext cx="8643966" cy="285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Черникова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Н.А. Практические аспекты  рационального питания при сахарном диабете . РМЖ № 10, 2009г.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" y="0"/>
            <a:ext cx="121840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022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dietribes-beyenbach-but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4387" y="1313384"/>
            <a:ext cx="1956123" cy="12961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415" y="4857760"/>
            <a:ext cx="1980853" cy="1645528"/>
          </a:xfrm>
          <a:prstGeom prst="rect">
            <a:avLst/>
          </a:prstGeom>
        </p:spPr>
      </p:pic>
      <p:pic>
        <p:nvPicPr>
          <p:cNvPr id="8" name="Рисунок 7" descr="e061f92ab1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69114" y="3573017"/>
            <a:ext cx="1773440" cy="1740173"/>
          </a:xfrm>
          <a:prstGeom prst="rect">
            <a:avLst/>
          </a:prstGeom>
        </p:spPr>
      </p:pic>
      <p:pic>
        <p:nvPicPr>
          <p:cNvPr id="7" name="Содержимое 3" descr="14-54-13_97834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79576" y="2307708"/>
            <a:ext cx="1925956" cy="1925956"/>
          </a:xfrm>
          <a:prstGeom prst="rect">
            <a:avLst/>
          </a:prstGeom>
        </p:spPr>
      </p:pic>
      <p:sp>
        <p:nvSpPr>
          <p:cNvPr id="10" name="Стрелка вправо 9"/>
          <p:cNvSpPr/>
          <p:nvPr/>
        </p:nvSpPr>
        <p:spPr>
          <a:xfrm>
            <a:off x="4871864" y="2060848"/>
            <a:ext cx="1512168" cy="648072"/>
          </a:xfrm>
          <a:prstGeom prst="rightArrow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4871864" y="3270686"/>
            <a:ext cx="1512168" cy="648072"/>
          </a:xfrm>
          <a:prstGeom prst="rightArrow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4881554" y="4429132"/>
            <a:ext cx="1512168" cy="648072"/>
          </a:xfrm>
          <a:prstGeom prst="rightArrow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524628" y="1928802"/>
            <a:ext cx="3592016" cy="994788"/>
          </a:xfrm>
          <a:prstGeom prst="roundRect">
            <a:avLst/>
          </a:prstGeom>
          <a:solidFill>
            <a:srgbClr val="FFFF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FF0000"/>
                </a:solidFill>
              </a:rPr>
              <a:t>Повышают содержание холестерина, </a:t>
            </a:r>
            <a:r>
              <a:rPr lang="ru-RU" b="1" dirty="0" err="1">
                <a:solidFill>
                  <a:srgbClr val="FF0000"/>
                </a:solidFill>
              </a:rPr>
              <a:t>триглицеридов</a:t>
            </a:r>
            <a:r>
              <a:rPr lang="ru-RU" b="1" dirty="0">
                <a:solidFill>
                  <a:srgbClr val="FF0000"/>
                </a:solidFill>
              </a:rPr>
              <a:t>  в крови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524628" y="3286124"/>
            <a:ext cx="3592016" cy="928694"/>
          </a:xfrm>
          <a:prstGeom prst="roundRect">
            <a:avLst/>
          </a:prstGeom>
          <a:solidFill>
            <a:srgbClr val="FFFF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FF0000"/>
                </a:solidFill>
              </a:rPr>
              <a:t>Способствуют накоплению жира в мышцах, печени, жировой ткани</a:t>
            </a:r>
            <a:endParaRPr lang="ru-RU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524628" y="4500570"/>
            <a:ext cx="3592016" cy="714380"/>
          </a:xfrm>
          <a:prstGeom prst="roundRect">
            <a:avLst/>
          </a:prstGeom>
          <a:solidFill>
            <a:srgbClr val="FFFF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-</a:t>
            </a:r>
            <a:r>
              <a:rPr lang="ru-RU" b="1" dirty="0">
                <a:solidFill>
                  <a:srgbClr val="FF0000"/>
                </a:solidFill>
              </a:rPr>
              <a:t> Повышают калорийность пищи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024034" y="6572272"/>
            <a:ext cx="8643966" cy="285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Черникова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Н.А. Практические аспекты  рационального питания при сахарном диабете . РМЖ № 10, 2009г.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77298" y="241220"/>
            <a:ext cx="7632848" cy="1097790"/>
          </a:xfrm>
          <a:prstGeom prst="roundRect">
            <a:avLst/>
          </a:prstGeom>
          <a:solidFill>
            <a:srgbClr val="FFFF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Жиры животного происхождения: сливочное масло, мягкие сыры, сметана, </a:t>
            </a:r>
            <a:r>
              <a:rPr lang="ru-RU" sz="2000" b="1" dirty="0" err="1">
                <a:solidFill>
                  <a:srgbClr val="002060"/>
                </a:solidFill>
              </a:rPr>
              <a:t>сливки,соусы</a:t>
            </a:r>
            <a:r>
              <a:rPr lang="ru-RU" sz="2000" b="1" dirty="0">
                <a:solidFill>
                  <a:srgbClr val="002060"/>
                </a:solidFill>
              </a:rPr>
              <a:t>, копченые изделия, внутренние органы животных(</a:t>
            </a:r>
            <a:r>
              <a:rPr lang="ru-RU" sz="2000" b="1" dirty="0" err="1">
                <a:solidFill>
                  <a:srgbClr val="002060"/>
                </a:solidFill>
              </a:rPr>
              <a:t>печень,почки</a:t>
            </a:r>
            <a:r>
              <a:rPr lang="ru-RU" sz="2000" b="1" dirty="0">
                <a:solidFill>
                  <a:srgbClr val="002060"/>
                </a:solidFill>
              </a:rPr>
              <a:t>).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" y="0"/>
            <a:ext cx="12177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3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dietribes-beyenbach-but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4387" y="1313384"/>
            <a:ext cx="1956123" cy="12961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415" y="4857760"/>
            <a:ext cx="1980853" cy="1645528"/>
          </a:xfrm>
          <a:prstGeom prst="rect">
            <a:avLst/>
          </a:prstGeom>
        </p:spPr>
      </p:pic>
      <p:pic>
        <p:nvPicPr>
          <p:cNvPr id="8" name="Рисунок 7" descr="e061f92ab1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69114" y="3573017"/>
            <a:ext cx="1773440" cy="1740173"/>
          </a:xfrm>
          <a:prstGeom prst="rect">
            <a:avLst/>
          </a:prstGeom>
        </p:spPr>
      </p:pic>
      <p:pic>
        <p:nvPicPr>
          <p:cNvPr id="7" name="Содержимое 3" descr="14-54-13_97834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79576" y="2307708"/>
            <a:ext cx="1925956" cy="1925956"/>
          </a:xfrm>
          <a:prstGeom prst="rect">
            <a:avLst/>
          </a:prstGeom>
        </p:spPr>
      </p:pic>
      <p:sp>
        <p:nvSpPr>
          <p:cNvPr id="10" name="Стрелка вправо 9"/>
          <p:cNvSpPr/>
          <p:nvPr/>
        </p:nvSpPr>
        <p:spPr>
          <a:xfrm>
            <a:off x="4871864" y="2060848"/>
            <a:ext cx="1512168" cy="648072"/>
          </a:xfrm>
          <a:prstGeom prst="rightArrow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4871864" y="3270686"/>
            <a:ext cx="1512168" cy="648072"/>
          </a:xfrm>
          <a:prstGeom prst="rightArrow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4881554" y="4429132"/>
            <a:ext cx="1512168" cy="648072"/>
          </a:xfrm>
          <a:prstGeom prst="rightArrow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524628" y="1928802"/>
            <a:ext cx="3592016" cy="994788"/>
          </a:xfrm>
          <a:prstGeom prst="roundRect">
            <a:avLst/>
          </a:prstGeom>
          <a:solidFill>
            <a:srgbClr val="FFFF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FF0000"/>
                </a:solidFill>
              </a:rPr>
              <a:t>Повышают содержание холестерина, </a:t>
            </a:r>
            <a:r>
              <a:rPr lang="ru-RU" b="1" dirty="0" err="1">
                <a:solidFill>
                  <a:srgbClr val="FF0000"/>
                </a:solidFill>
              </a:rPr>
              <a:t>триглицеридов</a:t>
            </a:r>
            <a:r>
              <a:rPr lang="ru-RU" b="1" dirty="0">
                <a:solidFill>
                  <a:srgbClr val="FF0000"/>
                </a:solidFill>
              </a:rPr>
              <a:t>  в крови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524628" y="3286124"/>
            <a:ext cx="3592016" cy="928694"/>
          </a:xfrm>
          <a:prstGeom prst="roundRect">
            <a:avLst/>
          </a:prstGeom>
          <a:solidFill>
            <a:srgbClr val="FFFF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FF0000"/>
                </a:solidFill>
              </a:rPr>
              <a:t>Способствуют накоплению жира в мышцах, печени, жировой ткани</a:t>
            </a:r>
            <a:endParaRPr lang="ru-RU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524628" y="4500570"/>
            <a:ext cx="3592016" cy="714380"/>
          </a:xfrm>
          <a:prstGeom prst="roundRect">
            <a:avLst/>
          </a:prstGeom>
          <a:solidFill>
            <a:srgbClr val="FFFF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-</a:t>
            </a:r>
            <a:r>
              <a:rPr lang="ru-RU" b="1" dirty="0">
                <a:solidFill>
                  <a:srgbClr val="FF0000"/>
                </a:solidFill>
              </a:rPr>
              <a:t> Повышают калорийность пищи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024034" y="6572272"/>
            <a:ext cx="8643966" cy="285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Черникова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Н.А. Практические аспекты  рационального питания при сахарном диабете . РМЖ № 10, 2009г.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77298" y="241220"/>
            <a:ext cx="7632848" cy="1097790"/>
          </a:xfrm>
          <a:prstGeom prst="roundRect">
            <a:avLst/>
          </a:prstGeom>
          <a:solidFill>
            <a:srgbClr val="FFFF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Жиры животного происхождения: сливочное масло, мягкие сыры, сметана, </a:t>
            </a:r>
            <a:r>
              <a:rPr lang="ru-RU" sz="2000" b="1" dirty="0" err="1">
                <a:solidFill>
                  <a:srgbClr val="002060"/>
                </a:solidFill>
              </a:rPr>
              <a:t>сливки,соусы</a:t>
            </a:r>
            <a:r>
              <a:rPr lang="ru-RU" sz="2000" b="1" dirty="0">
                <a:solidFill>
                  <a:srgbClr val="002060"/>
                </a:solidFill>
              </a:rPr>
              <a:t>, копченые изделия, внутренние органы животных(</a:t>
            </a:r>
            <a:r>
              <a:rPr lang="ru-RU" sz="2000" b="1" dirty="0" err="1">
                <a:solidFill>
                  <a:srgbClr val="002060"/>
                </a:solidFill>
              </a:rPr>
              <a:t>печень,почки</a:t>
            </a:r>
            <a:r>
              <a:rPr lang="ru-RU" sz="2000" b="1" dirty="0">
                <a:solidFill>
                  <a:srgbClr val="002060"/>
                </a:solidFill>
              </a:rPr>
              <a:t>).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" y="0"/>
            <a:ext cx="12177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6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16_large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0" y="3776663"/>
            <a:ext cx="1857375" cy="2317750"/>
          </a:xfrm>
        </p:spPr>
      </p:pic>
      <p:sp>
        <p:nvSpPr>
          <p:cNvPr id="6" name="Скругленный прямоугольник 5"/>
          <p:cNvSpPr/>
          <p:nvPr/>
        </p:nvSpPr>
        <p:spPr>
          <a:xfrm>
            <a:off x="2135560" y="398300"/>
            <a:ext cx="7715304" cy="1000132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Жиры растительного происхождения (ненасыщенные) бывают мононенасыщенные и полиненасыщенные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631736" y="2063118"/>
            <a:ext cx="3571900" cy="142876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u="sng" dirty="0">
                <a:solidFill>
                  <a:schemeClr val="tx1"/>
                </a:solidFill>
              </a:rPr>
              <a:t>Мононенасыщенные жиры  находятся в следующих продуктах: о</a:t>
            </a:r>
            <a:r>
              <a:rPr lang="ru-RU" dirty="0">
                <a:solidFill>
                  <a:schemeClr val="tx1"/>
                </a:solidFill>
              </a:rPr>
              <a:t>ливковое масло, </a:t>
            </a:r>
            <a:r>
              <a:rPr lang="ru-RU" dirty="0" err="1">
                <a:solidFill>
                  <a:schemeClr val="tx1"/>
                </a:solidFill>
              </a:rPr>
              <a:t>авокадо,орехи</a:t>
            </a:r>
            <a:r>
              <a:rPr lang="ru-RU" dirty="0">
                <a:solidFill>
                  <a:schemeClr val="tx1"/>
                </a:solidFill>
              </a:rPr>
              <a:t> и семечки. 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60298" y="3920506"/>
            <a:ext cx="3571900" cy="142876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u="sng" dirty="0">
                <a:solidFill>
                  <a:schemeClr val="tx1"/>
                </a:solidFill>
              </a:rPr>
              <a:t>Полиненасыщенные жиры находятся в следующих продуктах: п</a:t>
            </a:r>
            <a:r>
              <a:rPr lang="ru-RU" dirty="0">
                <a:solidFill>
                  <a:schemeClr val="tx1"/>
                </a:solidFill>
              </a:rPr>
              <a:t>одсолнечное, кукурузное и другие растительные </a:t>
            </a:r>
            <a:r>
              <a:rPr lang="ru-RU" dirty="0" err="1">
                <a:solidFill>
                  <a:schemeClr val="tx1"/>
                </a:solidFill>
              </a:rPr>
              <a:t>масла,рыбий</a:t>
            </a:r>
            <a:r>
              <a:rPr lang="ru-RU" dirty="0">
                <a:solidFill>
                  <a:schemeClr val="tx1"/>
                </a:solidFill>
              </a:rPr>
              <a:t> жир.</a:t>
            </a:r>
          </a:p>
        </p:txBody>
      </p:sp>
      <p:pic>
        <p:nvPicPr>
          <p:cNvPr id="9" name="Рисунок 8" descr="568656_gallery.worl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31504" y="1991680"/>
            <a:ext cx="1928224" cy="1714512"/>
          </a:xfrm>
          <a:prstGeom prst="rect">
            <a:avLst/>
          </a:prstGeom>
        </p:spPr>
      </p:pic>
      <p:sp>
        <p:nvSpPr>
          <p:cNvPr id="10" name="Стрелка вправо 9"/>
          <p:cNvSpPr/>
          <p:nvPr/>
        </p:nvSpPr>
        <p:spPr>
          <a:xfrm>
            <a:off x="7275074" y="2706060"/>
            <a:ext cx="788098" cy="510896"/>
          </a:xfrm>
          <a:prstGeom prst="rightArrow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132330" y="2563184"/>
            <a:ext cx="2428892" cy="2286016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Препятствуют развитию атеросклероза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Высоко калорийны</a:t>
            </a:r>
          </a:p>
        </p:txBody>
      </p:sp>
      <p:sp>
        <p:nvSpPr>
          <p:cNvPr id="14" name="Стрелка вправо 13"/>
          <p:cNvSpPr/>
          <p:nvPr/>
        </p:nvSpPr>
        <p:spPr>
          <a:xfrm>
            <a:off x="7275074" y="4134820"/>
            <a:ext cx="788098" cy="510896"/>
          </a:xfrm>
          <a:prstGeom prst="rightArrow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" y="0"/>
            <a:ext cx="12184011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024034" y="6572272"/>
            <a:ext cx="8643966" cy="285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Черникова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Н.А. Практические аспекты  рационального питания при сахарном диабете . РМЖ № 10, 2009г. </a:t>
            </a:r>
          </a:p>
        </p:txBody>
      </p:sp>
    </p:spTree>
    <p:extLst>
      <p:ext uri="{BB962C8B-B14F-4D97-AF65-F5344CB8AC3E}">
        <p14:creationId xmlns:p14="http://schemas.microsoft.com/office/powerpoint/2010/main" val="14074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2" y="0"/>
            <a:ext cx="12177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9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488</TotalTime>
  <Words>2579</Words>
  <Application>Microsoft Office PowerPoint</Application>
  <PresentationFormat>Широкоэкранный</PresentationFormat>
  <Paragraphs>224</Paragraphs>
  <Slides>15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Courier New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Правила правильного употребления белков</vt:lpstr>
      <vt:lpstr>Углеводы</vt:lpstr>
      <vt:lpstr>Пример количества пищи на Вашей тарелке </vt:lpstr>
      <vt:lpstr>Гречаники с курицей и грибами </vt:lpstr>
      <vt:lpstr>Салат с курицей, яблоками и сельдереем</vt:lpstr>
      <vt:lpstr> 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Занятие № 1</dc:title>
  <dc:creator>User</dc:creator>
  <cp:lastModifiedBy>Левина О.А.</cp:lastModifiedBy>
  <cp:revision>40</cp:revision>
  <dcterms:created xsi:type="dcterms:W3CDTF">2019-01-29T10:21:16Z</dcterms:created>
  <dcterms:modified xsi:type="dcterms:W3CDTF">2020-02-26T12:49:36Z</dcterms:modified>
</cp:coreProperties>
</file>